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0" r:id="rId3"/>
    <p:sldId id="259" r:id="rId4"/>
  </p:sldIdLst>
  <p:sldSz cx="10058400" cy="77724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996" autoAdjust="0"/>
    <p:restoredTop sz="94629" autoAdjust="0"/>
  </p:normalViewPr>
  <p:slideViewPr>
    <p:cSldViewPr snapToGrid="0">
      <p:cViewPr varScale="1">
        <p:scale>
          <a:sx n="67" d="100"/>
          <a:sy n="67" d="100"/>
        </p:scale>
        <p:origin x="-1950" y="-108"/>
      </p:cViewPr>
      <p:guideLst>
        <p:guide orient="horz" pos="2448"/>
        <p:guide pos="3168"/>
      </p:guideLst>
    </p:cSldViewPr>
  </p:slideViewPr>
  <p:notesTextViewPr>
    <p:cViewPr>
      <p:scale>
        <a:sx n="3" d="2"/>
        <a:sy n="3" d="2"/>
      </p:scale>
      <p:origin x="0" y="0"/>
    </p:cViewPr>
  </p:notesTextViewPr>
  <p:notesViewPr>
    <p:cSldViewPr snapToGrid="0">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3408"/>
          </a:xfrm>
          <a:prstGeom prst="rect">
            <a:avLst/>
          </a:prstGeom>
        </p:spPr>
        <p:txBody>
          <a:bodyPr vert="horz" lIns="92830" tIns="46415" rIns="92830" bIns="46415" rtlCol="0"/>
          <a:lstStyle>
            <a:lvl1pPr algn="l">
              <a:defRPr sz="1200"/>
            </a:lvl1pPr>
          </a:lstStyle>
          <a:p>
            <a:endParaRPr/>
          </a:p>
        </p:txBody>
      </p:sp>
      <p:sp>
        <p:nvSpPr>
          <p:cNvPr id="3" name="Date Placeholder 2"/>
          <p:cNvSpPr>
            <a:spLocks noGrp="1"/>
          </p:cNvSpPr>
          <p:nvPr>
            <p:ph type="dt" sz="quarter" idx="1"/>
          </p:nvPr>
        </p:nvSpPr>
        <p:spPr>
          <a:xfrm>
            <a:off x="3970938" y="5"/>
            <a:ext cx="3037840" cy="463408"/>
          </a:xfrm>
          <a:prstGeom prst="rect">
            <a:avLst/>
          </a:prstGeom>
        </p:spPr>
        <p:txBody>
          <a:bodyPr vert="horz" lIns="92830" tIns="46415" rIns="92830" bIns="46415" rtlCol="0"/>
          <a:lstStyle>
            <a:lvl1pPr algn="r">
              <a:defRPr sz="1200"/>
            </a:lvl1pPr>
          </a:lstStyle>
          <a:p>
            <a:fld id="{38D6FE3C-34D8-4B4B-9273-D907B0A3B964}" type="datetimeFigureOut">
              <a:rPr lang="en-US"/>
              <a:t>6/22/2017</a:t>
            </a:fld>
            <a:endParaRPr/>
          </a:p>
        </p:txBody>
      </p:sp>
      <p:sp>
        <p:nvSpPr>
          <p:cNvPr id="4" name="Footer Placeholder 3"/>
          <p:cNvSpPr>
            <a:spLocks noGrp="1"/>
          </p:cNvSpPr>
          <p:nvPr>
            <p:ph type="ftr" sz="quarter" idx="2"/>
          </p:nvPr>
        </p:nvSpPr>
        <p:spPr>
          <a:xfrm>
            <a:off x="0" y="8772674"/>
            <a:ext cx="3037840" cy="463407"/>
          </a:xfrm>
          <a:prstGeom prst="rect">
            <a:avLst/>
          </a:prstGeom>
        </p:spPr>
        <p:txBody>
          <a:bodyPr vert="horz" lIns="92830" tIns="46415" rIns="92830" bIns="46415" rtlCol="0" anchor="b"/>
          <a:lstStyle>
            <a:lvl1pPr algn="l">
              <a:defRPr sz="1200"/>
            </a:lvl1pPr>
          </a:lstStyle>
          <a:p>
            <a:endParaRPr/>
          </a:p>
        </p:txBody>
      </p:sp>
      <p:sp>
        <p:nvSpPr>
          <p:cNvPr id="5" name="Slide Number Placeholder 4"/>
          <p:cNvSpPr>
            <a:spLocks noGrp="1"/>
          </p:cNvSpPr>
          <p:nvPr>
            <p:ph type="sldNum" sz="quarter" idx="3"/>
          </p:nvPr>
        </p:nvSpPr>
        <p:spPr>
          <a:xfrm>
            <a:off x="3970938" y="8772674"/>
            <a:ext cx="3037840" cy="463407"/>
          </a:xfrm>
          <a:prstGeom prst="rect">
            <a:avLst/>
          </a:prstGeom>
        </p:spPr>
        <p:txBody>
          <a:bodyPr vert="horz" lIns="92830" tIns="46415" rIns="92830" bIns="46415"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3408"/>
          </a:xfrm>
          <a:prstGeom prst="rect">
            <a:avLst/>
          </a:prstGeom>
        </p:spPr>
        <p:txBody>
          <a:bodyPr vert="horz" lIns="92830" tIns="46415" rIns="92830" bIns="46415" rtlCol="0"/>
          <a:lstStyle>
            <a:lvl1pPr algn="l">
              <a:defRPr sz="1200"/>
            </a:lvl1pPr>
          </a:lstStyle>
          <a:p>
            <a:endParaRPr/>
          </a:p>
        </p:txBody>
      </p:sp>
      <p:sp>
        <p:nvSpPr>
          <p:cNvPr id="3" name="Date Placeholder 2"/>
          <p:cNvSpPr>
            <a:spLocks noGrp="1"/>
          </p:cNvSpPr>
          <p:nvPr>
            <p:ph type="dt" idx="1"/>
          </p:nvPr>
        </p:nvSpPr>
        <p:spPr>
          <a:xfrm>
            <a:off x="3970938" y="5"/>
            <a:ext cx="3037840" cy="463408"/>
          </a:xfrm>
          <a:prstGeom prst="rect">
            <a:avLst/>
          </a:prstGeom>
        </p:spPr>
        <p:txBody>
          <a:bodyPr vert="horz" lIns="92830" tIns="46415" rIns="92830" bIns="46415" rtlCol="0"/>
          <a:lstStyle>
            <a:lvl1pPr algn="r">
              <a:defRPr sz="1200"/>
            </a:lvl1pPr>
          </a:lstStyle>
          <a:p>
            <a:fld id="{1D0FF5F4-5691-49AF-9E16-FB22826F7264}" type="datetimeFigureOut">
              <a:rPr lang="en-US"/>
              <a:t>6/22/2017</a:t>
            </a:fld>
            <a:endParaRPr/>
          </a:p>
        </p:txBody>
      </p:sp>
      <p:sp>
        <p:nvSpPr>
          <p:cNvPr id="4" name="Slide Image Placeholder 3"/>
          <p:cNvSpPr>
            <a:spLocks noGrp="1" noRot="1" noChangeAspect="1"/>
          </p:cNvSpPr>
          <p:nvPr>
            <p:ph type="sldImg" idx="2"/>
          </p:nvPr>
        </p:nvSpPr>
        <p:spPr>
          <a:xfrm>
            <a:off x="1487488" y="1154113"/>
            <a:ext cx="4035425" cy="3117850"/>
          </a:xfrm>
          <a:prstGeom prst="rect">
            <a:avLst/>
          </a:prstGeom>
          <a:noFill/>
          <a:ln w="12700">
            <a:solidFill>
              <a:prstClr val="black"/>
            </a:solidFill>
          </a:ln>
        </p:spPr>
        <p:txBody>
          <a:bodyPr vert="horz" lIns="92830" tIns="46415" rIns="92830" bIns="46415" rtlCol="0" anchor="ctr"/>
          <a:lstStyle/>
          <a:p>
            <a:endParaRPr/>
          </a:p>
        </p:txBody>
      </p:sp>
      <p:sp>
        <p:nvSpPr>
          <p:cNvPr id="5" name="Notes Placeholder 4"/>
          <p:cNvSpPr>
            <a:spLocks noGrp="1"/>
          </p:cNvSpPr>
          <p:nvPr>
            <p:ph type="body" sz="quarter" idx="3"/>
          </p:nvPr>
        </p:nvSpPr>
        <p:spPr>
          <a:xfrm>
            <a:off x="701040" y="4444866"/>
            <a:ext cx="5608320" cy="3636705"/>
          </a:xfrm>
          <a:prstGeom prst="rect">
            <a:avLst/>
          </a:prstGeom>
        </p:spPr>
        <p:txBody>
          <a:bodyPr vert="horz" lIns="92830" tIns="46415" rIns="92830" bIns="4641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74"/>
            <a:ext cx="3037840" cy="463407"/>
          </a:xfrm>
          <a:prstGeom prst="rect">
            <a:avLst/>
          </a:prstGeom>
        </p:spPr>
        <p:txBody>
          <a:bodyPr vert="horz" lIns="92830" tIns="46415" rIns="92830" bIns="46415" rtlCol="0" anchor="b"/>
          <a:lstStyle>
            <a:lvl1pPr algn="l">
              <a:defRPr sz="1200"/>
            </a:lvl1pPr>
          </a:lstStyle>
          <a:p>
            <a:endParaRPr/>
          </a:p>
        </p:txBody>
      </p:sp>
      <p:sp>
        <p:nvSpPr>
          <p:cNvPr id="7" name="Slide Number Placeholder 6"/>
          <p:cNvSpPr>
            <a:spLocks noGrp="1"/>
          </p:cNvSpPr>
          <p:nvPr>
            <p:ph type="sldNum" sz="quarter" idx="5"/>
          </p:nvPr>
        </p:nvSpPr>
        <p:spPr>
          <a:xfrm>
            <a:off x="3970938" y="8772674"/>
            <a:ext cx="3037840" cy="463407"/>
          </a:xfrm>
          <a:prstGeom prst="rect">
            <a:avLst/>
          </a:prstGeom>
        </p:spPr>
        <p:txBody>
          <a:bodyPr vert="horz" lIns="92830" tIns="46415" rIns="92830" bIns="46415"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2288832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1" name="Rectangle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23" name="Text Placeholder 21"/>
          <p:cNvSpPr>
            <a:spLocks noGrp="1"/>
          </p:cNvSpPr>
          <p:nvPr>
            <p:ph type="body" sz="quarter" idx="14" hasCustomPrompt="1"/>
          </p:nvPr>
        </p:nvSpPr>
        <p:spPr>
          <a:xfrm rot="16200000">
            <a:off x="2387620" y="6007119"/>
            <a:ext cx="2471737" cy="144424"/>
          </a:xfrm>
        </p:spPr>
        <p:txBody>
          <a:bodyPr lIns="0" tIns="0" rIns="0" bIns="0" anchor="t">
            <a:noAutofit/>
          </a:bodyPr>
          <a:lstStyle>
            <a:lvl1pPr marL="0" indent="0" algn="l">
              <a:lnSpc>
                <a:spcPct val="85000"/>
              </a:lnSpc>
              <a:spcBef>
                <a:spcPts val="0"/>
              </a:spcBef>
              <a:buNone/>
              <a:defRPr sz="9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8" name="Text Placeholder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a:lnSpc>
                <a:spcPct val="120000"/>
              </a:lnSpc>
              <a:spcBef>
                <a:spcPts val="90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a:lnSpc>
                <a:spcPct val="120000"/>
              </a:lnSpc>
              <a:spcBef>
                <a:spcPts val="0"/>
              </a:spcBef>
              <a:buNone/>
              <a:defRPr sz="16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20" name="Text Placeholder 21"/>
          <p:cNvSpPr>
            <a:spLocks noGrp="1"/>
          </p:cNvSpPr>
          <p:nvPr>
            <p:ph type="body" sz="quarter" idx="23" hasCustomPrompt="1"/>
          </p:nvPr>
        </p:nvSpPr>
        <p:spPr>
          <a:xfrm rot="16200000">
            <a:off x="3169992" y="4149988"/>
            <a:ext cx="2381694" cy="163537"/>
          </a:xfrm>
        </p:spPr>
        <p:txBody>
          <a:bodyPr lIns="0" tIns="0" rIns="0" bIns="0" anchor="t">
            <a:noAutofit/>
          </a:bodyPr>
          <a:lstStyle>
            <a:lvl1pPr marL="0" indent="0" algn="l">
              <a:lnSpc>
                <a:spcPct val="100000"/>
              </a:lnSpc>
              <a:spcBef>
                <a:spcPts val="0"/>
              </a:spcBef>
              <a:buNone/>
              <a:defRPr sz="10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6" name="Text Placeholder 21"/>
          <p:cNvSpPr>
            <a:spLocks noGrp="1"/>
          </p:cNvSpPr>
          <p:nvPr>
            <p:ph type="body" sz="quarter" idx="24" hasCustomPrompt="1"/>
          </p:nvPr>
        </p:nvSpPr>
        <p:spPr>
          <a:xfrm rot="16200000">
            <a:off x="3480891" y="4010206"/>
            <a:ext cx="2381694" cy="443099"/>
          </a:xfrm>
        </p:spPr>
        <p:txBody>
          <a:bodyPr lIns="0" tIns="0" rIns="0" bIns="0" anchor="t">
            <a:noAutofit/>
          </a:bodyPr>
          <a:lstStyle>
            <a:lvl1pPr marL="0" indent="0" algn="l">
              <a:lnSpc>
                <a:spcPct val="12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Address</a:t>
            </a:r>
            <a:br>
              <a:rPr lang="en-US" dirty="0" smtClean="0"/>
            </a:br>
            <a:r>
              <a:rPr lang="en-US" dirty="0" smtClean="0"/>
              <a:t>City, ST  ZIP Code</a:t>
            </a:r>
            <a:endParaRPr dirty="0"/>
          </a:p>
        </p:txBody>
      </p:sp>
      <p:sp>
        <p:nvSpPr>
          <p:cNvPr id="29" name="Text Placeholder 21"/>
          <p:cNvSpPr>
            <a:spLocks noGrp="1"/>
          </p:cNvSpPr>
          <p:nvPr>
            <p:ph type="body" sz="quarter" idx="25" hasCustomPrompt="1"/>
          </p:nvPr>
        </p:nvSpPr>
        <p:spPr>
          <a:xfrm rot="16200000">
            <a:off x="5348943" y="4362492"/>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[Website]</a:t>
            </a:r>
            <a:br>
              <a:rPr lang="en-US" dirty="0" smtClean="0"/>
            </a:br>
            <a:r>
              <a:rPr lang="en-US" dirty="0" smtClean="0"/>
              <a:t>[Email]</a:t>
            </a:r>
            <a:endParaRPr dirty="0"/>
          </a:p>
        </p:txBody>
      </p:sp>
      <p:sp>
        <p:nvSpPr>
          <p:cNvPr id="30" name="Text Placeholder 21"/>
          <p:cNvSpPr>
            <a:spLocks noGrp="1"/>
          </p:cNvSpPr>
          <p:nvPr>
            <p:ph type="body" sz="quarter" idx="26" hasCustomPrompt="1"/>
          </p:nvPr>
        </p:nvSpPr>
        <p:spPr>
          <a:xfrm rot="16200000">
            <a:off x="5348943" y="6255090"/>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Tel [Telephone]</a:t>
            </a:r>
            <a:br>
              <a:rPr lang="en-US" dirty="0" smtClean="0"/>
            </a:br>
            <a:r>
              <a:rPr lang="en-US" dirty="0" smtClean="0"/>
              <a:t>Fax [Fax]</a:t>
            </a:r>
            <a:endParaRPr dirty="0"/>
          </a:p>
        </p:txBody>
      </p:sp>
      <p:sp>
        <p:nvSpPr>
          <p:cNvPr id="5" name="Picture Placeholder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32" name="Rectangle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5" name="Rectangle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40" name="Text Placeholder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1" name="Text Place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434340" y="3711724"/>
            <a:ext cx="2423160" cy="237054"/>
          </a:xfrm>
        </p:spPr>
        <p:txBody>
          <a:bodyPr lIns="0" tIns="0" rIns="0" bIns="0" anchor="b">
            <a:noAutofit/>
          </a:bodyPr>
          <a:lstStyle>
            <a:lvl1pPr marL="0" indent="0" algn="l">
              <a:lnSpc>
                <a:spcPct val="114000"/>
              </a:lnSpc>
              <a:spcBef>
                <a:spcPts val="800"/>
              </a:spcBef>
              <a:buNone/>
              <a:defRPr sz="11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434340" y="4034799"/>
            <a:ext cx="2423160" cy="515935"/>
          </a:xfrm>
        </p:spPr>
        <p:txBody>
          <a:bodyPr lIns="0" tIns="0" rIns="0" bIns="0" anchor="t">
            <a:noAutofit/>
          </a:bodyPr>
          <a:lstStyle>
            <a:lvl1pPr marL="112713" indent="-112713"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 Placeholder 21"/>
          <p:cNvSpPr>
            <a:spLocks noGrp="1"/>
          </p:cNvSpPr>
          <p:nvPr>
            <p:ph type="body" sz="quarter" idx="42" hasCustomPrompt="1"/>
          </p:nvPr>
        </p:nvSpPr>
        <p:spPr>
          <a:xfrm>
            <a:off x="7144703" y="1616150"/>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42" name="Text Place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9" name="Text Placeholder 21"/>
          <p:cNvSpPr>
            <a:spLocks noGrp="1"/>
          </p:cNvSpPr>
          <p:nvPr>
            <p:ph type="body" sz="quarter" idx="48" hasCustomPrompt="1"/>
          </p:nvPr>
        </p:nvSpPr>
        <p:spPr>
          <a:xfrm>
            <a:off x="7155180" y="4359349"/>
            <a:ext cx="2423160" cy="1108397"/>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8" name="Rectangle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0" name="Text Place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4" name="Picture Place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6" name="Picture Place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7" name="Rectangle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8" name="Rectangle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9" name="Rectangle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0" name="Rectangle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1" name="Text Placeholder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55" name="Text Placeholder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2" name="Text Placeholder 21"/>
          <p:cNvSpPr>
            <a:spLocks noGrp="1"/>
          </p:cNvSpPr>
          <p:nvPr>
            <p:ph type="body" sz="quarter" idx="52" hasCustomPrompt="1"/>
          </p:nvPr>
        </p:nvSpPr>
        <p:spPr>
          <a:xfrm>
            <a:off x="7155180" y="569862"/>
            <a:ext cx="2423160" cy="81237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3" name="Text Placeholder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4" name="Text Placeholder 21"/>
          <p:cNvSpPr>
            <a:spLocks noGrp="1"/>
          </p:cNvSpPr>
          <p:nvPr>
            <p:ph type="body" sz="quarter" idx="54" hasCustomPrompt="1"/>
          </p:nvPr>
        </p:nvSpPr>
        <p:spPr>
          <a:xfrm>
            <a:off x="7144703" y="2354879"/>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5" name="Text Placeholder 21"/>
          <p:cNvSpPr>
            <a:spLocks noGrp="1"/>
          </p:cNvSpPr>
          <p:nvPr>
            <p:ph type="body" sz="quarter" idx="55" hasCustomPrompt="1"/>
          </p:nvPr>
        </p:nvSpPr>
        <p:spPr>
          <a:xfrm>
            <a:off x="7144703" y="2636876"/>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66" name="Text Placeholder 21"/>
          <p:cNvSpPr>
            <a:spLocks noGrp="1"/>
          </p:cNvSpPr>
          <p:nvPr>
            <p:ph type="body" sz="quarter" idx="56" hasCustomPrompt="1"/>
          </p:nvPr>
        </p:nvSpPr>
        <p:spPr>
          <a:xfrm>
            <a:off x="7144703" y="3375605"/>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7" name="Text Placeholder 21"/>
          <p:cNvSpPr>
            <a:spLocks noGrp="1"/>
          </p:cNvSpPr>
          <p:nvPr>
            <p:ph type="body" sz="quarter" idx="57" hasCustomPrompt="1"/>
          </p:nvPr>
        </p:nvSpPr>
        <p:spPr>
          <a:xfrm>
            <a:off x="7155180" y="3633329"/>
            <a:ext cx="2423160" cy="513370"/>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8" name="Text Placeholder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9" name="Text Placeholder 21"/>
          <p:cNvSpPr>
            <a:spLocks noGrp="1"/>
          </p:cNvSpPr>
          <p:nvPr>
            <p:ph type="body" sz="quarter" idx="59" hasCustomPrompt="1"/>
          </p:nvPr>
        </p:nvSpPr>
        <p:spPr>
          <a:xfrm>
            <a:off x="7155180" y="5901071"/>
            <a:ext cx="2423160" cy="141412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0" name="Text Placeholder 21"/>
          <p:cNvSpPr>
            <a:spLocks noGrp="1"/>
          </p:cNvSpPr>
          <p:nvPr>
            <p:ph type="body" sz="quarter" idx="60" hasCustomPrompt="1"/>
          </p:nvPr>
        </p:nvSpPr>
        <p:spPr>
          <a:xfrm>
            <a:off x="7155180" y="5610985"/>
            <a:ext cx="2423160" cy="205024"/>
          </a:xfrm>
        </p:spPr>
        <p:txBody>
          <a:bodyPr lIns="0" tIns="0" rIns="0" bIns="0" anchor="b">
            <a:noAutofit/>
          </a:bodyPr>
          <a:lstStyle>
            <a:lvl1pPr marL="0" indent="0" algn="l">
              <a:lnSpc>
                <a:spcPct val="120000"/>
              </a:lnSpc>
              <a:spcBef>
                <a:spcPts val="0"/>
              </a:spcBef>
              <a:buNone/>
              <a:defRPr sz="11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6/22/2017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By the way, if</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you need to move or copy the thin black lines, you can select them by clicking the dotted outline.</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21"/>
          </p:nvPr>
        </p:nvSpPr>
        <p:spPr>
          <a:xfrm>
            <a:off x="6910120" y="456062"/>
            <a:ext cx="2971800" cy="2321209"/>
          </a:xfrm>
        </p:spPr>
        <p:txBody>
          <a:bodyPr/>
          <a:lstStyle/>
          <a:p>
            <a:pPr algn="ctr"/>
            <a:r>
              <a:rPr lang="en-US" sz="3600" b="0" dirty="0" smtClean="0">
                <a:solidFill>
                  <a:schemeClr val="tx1"/>
                </a:solidFill>
                <a:latin typeface="Lemon/Milk" pitchFamily="34" charset="0"/>
                <a:ea typeface="Arial Unicode MS" panose="020B0604020202020204" pitchFamily="34" charset="-128"/>
                <a:cs typeface="Arial Unicode MS" panose="020B0604020202020204" pitchFamily="34" charset="-128"/>
              </a:rPr>
              <a:t>Winter Youth Retreats</a:t>
            </a:r>
          </a:p>
          <a:p>
            <a:pPr algn="ctr"/>
            <a:r>
              <a:rPr lang="en-US" sz="3600" b="0" dirty="0" smtClean="0">
                <a:solidFill>
                  <a:schemeClr val="tx1"/>
                </a:solidFill>
                <a:latin typeface="Lemon/Milk" pitchFamily="34" charset="0"/>
                <a:ea typeface="Arial Unicode MS" panose="020B0604020202020204" pitchFamily="34" charset="-128"/>
                <a:cs typeface="Arial Unicode MS" panose="020B0604020202020204" pitchFamily="34" charset="-128"/>
              </a:rPr>
              <a:t>2018</a:t>
            </a:r>
            <a:endParaRPr lang="en-US" sz="3200" b="0" dirty="0">
              <a:solidFill>
                <a:schemeClr val="tx1"/>
              </a:solidFill>
              <a:latin typeface="Lemon/Milk" pitchFamily="34" charset="0"/>
              <a:ea typeface="Arial Unicode MS" panose="020B0604020202020204" pitchFamily="34" charset="-128"/>
              <a:cs typeface="Arial Unicode MS" panose="020B0604020202020204" pitchFamily="34" charset="-128"/>
            </a:endParaRPr>
          </a:p>
        </p:txBody>
      </p:sp>
      <p:sp>
        <p:nvSpPr>
          <p:cNvPr id="7" name="Text Placeholder 6"/>
          <p:cNvSpPr>
            <a:spLocks noGrp="1"/>
          </p:cNvSpPr>
          <p:nvPr>
            <p:ph type="body" sz="quarter" idx="22"/>
          </p:nvPr>
        </p:nvSpPr>
        <p:spPr>
          <a:xfrm>
            <a:off x="7101915" y="2992631"/>
            <a:ext cx="2588210" cy="2230727"/>
          </a:xfrm>
        </p:spPr>
        <p:txBody>
          <a:bodyPr/>
          <a:lstStyle/>
          <a:p>
            <a:pPr algn="ctr"/>
            <a:r>
              <a:rPr lang="en-US" sz="2000" dirty="0">
                <a:latin typeface="Century Gothic" panose="020B0502020202020204" pitchFamily="34" charset="0"/>
                <a:ea typeface="Arial Unicode MS" panose="020B0604020202020204" pitchFamily="34" charset="-128"/>
                <a:cs typeface="Arial Unicode MS" panose="020B0604020202020204" pitchFamily="34" charset="-128"/>
              </a:rPr>
              <a:t>Register online at pilgrimpines.org</a:t>
            </a:r>
          </a:p>
          <a:p>
            <a:pPr algn="ctr"/>
            <a:endParaRPr lang="en-US" sz="2000" b="0" dirty="0">
              <a:latin typeface="Century Gothic" panose="020B0502020202020204" pitchFamily="34" charset="0"/>
              <a:ea typeface="Arial Unicode MS" panose="020B0604020202020204" pitchFamily="34" charset="-128"/>
              <a:cs typeface="Arial Unicode MS" panose="020B0604020202020204" pitchFamily="34" charset="-128"/>
            </a:endParaRPr>
          </a:p>
          <a:p>
            <a:pPr algn="ctr"/>
            <a:r>
              <a:rPr lang="en-US" sz="1600" b="0" dirty="0">
                <a:latin typeface="Century Gothic" panose="020B0502020202020204" pitchFamily="34" charset="0"/>
                <a:ea typeface="Arial Unicode MS" panose="020B0604020202020204" pitchFamily="34" charset="-128"/>
                <a:cs typeface="Arial Unicode MS" panose="020B0604020202020204" pitchFamily="34" charset="-128"/>
              </a:rPr>
              <a:t>Use this </a:t>
            </a:r>
          </a:p>
          <a:p>
            <a:pPr algn="ctr"/>
            <a:r>
              <a:rPr lang="en-US" sz="1600" b="0" dirty="0">
                <a:latin typeface="Century Gothic" panose="020B0502020202020204" pitchFamily="34" charset="0"/>
                <a:ea typeface="Arial Unicode MS" panose="020B0604020202020204" pitchFamily="34" charset="-128"/>
                <a:cs typeface="Arial Unicode MS" panose="020B0604020202020204" pitchFamily="34" charset="-128"/>
              </a:rPr>
              <a:t>Paper Registration </a:t>
            </a:r>
          </a:p>
          <a:p>
            <a:pPr algn="ctr"/>
            <a:r>
              <a:rPr lang="en-US" sz="1600" dirty="0">
                <a:latin typeface="Century Gothic" panose="020B0502020202020204" pitchFamily="34" charset="0"/>
                <a:ea typeface="Arial Unicode MS" panose="020B0604020202020204" pitchFamily="34" charset="-128"/>
                <a:cs typeface="Arial Unicode MS" panose="020B0604020202020204" pitchFamily="34" charset="-128"/>
              </a:rPr>
              <a:t>o</a:t>
            </a:r>
            <a:r>
              <a:rPr lang="en-US" sz="1600" dirty="0" smtClean="0">
                <a:latin typeface="Century Gothic" panose="020B0502020202020204" pitchFamily="34" charset="0"/>
                <a:ea typeface="Arial Unicode MS" panose="020B0604020202020204" pitchFamily="34" charset="-128"/>
                <a:cs typeface="Arial Unicode MS" panose="020B0604020202020204" pitchFamily="34" charset="-128"/>
              </a:rPr>
              <a:t>nly</a:t>
            </a:r>
            <a:r>
              <a:rPr lang="en-US" sz="1600" b="0" dirty="0" smtClean="0">
                <a:latin typeface="Century Gothic" panose="020B0502020202020204" pitchFamily="34" charset="0"/>
                <a:ea typeface="Arial Unicode MS" panose="020B0604020202020204" pitchFamily="34" charset="-128"/>
                <a:cs typeface="Arial Unicode MS" panose="020B0604020202020204" pitchFamily="34" charset="-128"/>
              </a:rPr>
              <a:t> if </a:t>
            </a:r>
          </a:p>
          <a:p>
            <a:pPr algn="ctr"/>
            <a:r>
              <a:rPr lang="en-US" sz="1600" b="0" dirty="0" smtClean="0">
                <a:latin typeface="Century Gothic" panose="020B0502020202020204" pitchFamily="34" charset="0"/>
                <a:ea typeface="Arial Unicode MS" panose="020B0604020202020204" pitchFamily="34" charset="-128"/>
                <a:cs typeface="Arial Unicode MS" panose="020B0604020202020204" pitchFamily="34" charset="-128"/>
              </a:rPr>
              <a:t>online registration </a:t>
            </a:r>
          </a:p>
          <a:p>
            <a:pPr algn="ctr"/>
            <a:r>
              <a:rPr lang="en-US" sz="1600" b="0" dirty="0" smtClean="0">
                <a:latin typeface="Century Gothic" panose="020B0502020202020204" pitchFamily="34" charset="0"/>
                <a:ea typeface="Arial Unicode MS" panose="020B0604020202020204" pitchFamily="34" charset="-128"/>
                <a:cs typeface="Arial Unicode MS" panose="020B0604020202020204" pitchFamily="34" charset="-128"/>
              </a:rPr>
              <a:t>is not possible</a:t>
            </a:r>
            <a:endParaRPr lang="en-US" sz="1600" b="0" dirty="0">
              <a:latin typeface="Century Gothic" panose="020B0502020202020204" pitchFamily="34" charset="0"/>
              <a:ea typeface="Arial Unicode MS" panose="020B0604020202020204" pitchFamily="34" charset="-128"/>
              <a:cs typeface="Arial Unicode MS" panose="020B0604020202020204" pitchFamily="34" charset="-128"/>
            </a:endParaRPr>
          </a:p>
        </p:txBody>
      </p:sp>
      <p:sp>
        <p:nvSpPr>
          <p:cNvPr id="18" name="TextBox 17"/>
          <p:cNvSpPr txBox="1"/>
          <p:nvPr/>
        </p:nvSpPr>
        <p:spPr>
          <a:xfrm>
            <a:off x="3609173" y="5223359"/>
            <a:ext cx="830997" cy="2157858"/>
          </a:xfrm>
          <a:prstGeom prst="rect">
            <a:avLst/>
          </a:prstGeom>
          <a:noFill/>
        </p:spPr>
        <p:txBody>
          <a:bodyPr vert="vert270" wrap="square" rtlCol="0">
            <a:spAutoFit/>
          </a:bodyPr>
          <a:lstStyle/>
          <a:p>
            <a:r>
              <a:rPr lang="en-US" sz="1400" dirty="0" smtClean="0"/>
              <a:t>Pilgrim Pines</a:t>
            </a:r>
          </a:p>
          <a:p>
            <a:r>
              <a:rPr lang="en-US" sz="1400" dirty="0" smtClean="0"/>
              <a:t>220 West Shore Road</a:t>
            </a:r>
          </a:p>
          <a:p>
            <a:r>
              <a:rPr lang="en-US" sz="1400" dirty="0" err="1" smtClean="0"/>
              <a:t>Swanzey</a:t>
            </a:r>
            <a:r>
              <a:rPr lang="en-US" sz="1400" dirty="0" smtClean="0"/>
              <a:t>, NH 03446</a:t>
            </a:r>
            <a:endParaRPr lang="en-US" sz="1400" dirty="0"/>
          </a:p>
        </p:txBody>
      </p:sp>
      <p:sp>
        <p:nvSpPr>
          <p:cNvPr id="13" name="TextBox 12"/>
          <p:cNvSpPr txBox="1"/>
          <p:nvPr/>
        </p:nvSpPr>
        <p:spPr>
          <a:xfrm rot="16200000">
            <a:off x="-612181" y="3664282"/>
            <a:ext cx="7713025"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a:off x="0" y="240801"/>
            <a:ext cx="3244331" cy="6386364"/>
          </a:xfrm>
          <a:prstGeom prst="rect">
            <a:avLst/>
          </a:prstGeom>
          <a:noFill/>
        </p:spPr>
        <p:txBody>
          <a:bodyPr wrap="square" rtlCol="0">
            <a:spAutoFit/>
          </a:bodyPr>
          <a:lstStyle/>
          <a:p>
            <a:r>
              <a:rPr lang="en-US" sz="1100" b="1" dirty="0" smtClean="0"/>
              <a:t>Pilgrim </a:t>
            </a:r>
            <a:r>
              <a:rPr lang="en-US" sz="1100" b="1" dirty="0"/>
              <a:t>Pines Terms and Conditions</a:t>
            </a:r>
            <a:endParaRPr lang="en-US" sz="1100" dirty="0"/>
          </a:p>
          <a:p>
            <a:r>
              <a:rPr lang="en-US" sz="1000" dirty="0"/>
              <a:t> </a:t>
            </a:r>
          </a:p>
          <a:p>
            <a:r>
              <a:rPr lang="en-US" sz="800" dirty="0"/>
              <a:t>In consideration for being accepted by Pilgrim Pines </a:t>
            </a:r>
            <a:r>
              <a:rPr lang="en-US" sz="800" dirty="0" smtClean="0"/>
              <a:t>Conf. </a:t>
            </a:r>
            <a:r>
              <a:rPr lang="en-US" sz="800" dirty="0"/>
              <a:t>Center </a:t>
            </a:r>
            <a:endParaRPr lang="en-US" sz="800" dirty="0" smtClean="0"/>
          </a:p>
          <a:p>
            <a:r>
              <a:rPr lang="en-US" sz="800" dirty="0" smtClean="0"/>
              <a:t>for </a:t>
            </a:r>
            <a:r>
              <a:rPr lang="en-US" sz="800" dirty="0"/>
              <a:t>involvement in all programs and activities held at Pilgrim Pines, </a:t>
            </a:r>
            <a:endParaRPr lang="en-US" sz="800" dirty="0" smtClean="0"/>
          </a:p>
          <a:p>
            <a:r>
              <a:rPr lang="en-US" sz="800" dirty="0" smtClean="0"/>
              <a:t>I</a:t>
            </a:r>
            <a:r>
              <a:rPr lang="en-US" sz="800" dirty="0"/>
              <a:t>, being 21 years of age or older, do for myself </a:t>
            </a:r>
            <a:r>
              <a:rPr lang="en-US" sz="800" dirty="0" smtClean="0"/>
              <a:t>(or </a:t>
            </a:r>
            <a:r>
              <a:rPr lang="en-US" sz="800" dirty="0"/>
              <a:t>for and on </a:t>
            </a:r>
            <a:r>
              <a:rPr lang="en-US" sz="800" dirty="0" smtClean="0"/>
              <a:t>the</a:t>
            </a:r>
          </a:p>
          <a:p>
            <a:r>
              <a:rPr lang="en-US" sz="800" dirty="0" smtClean="0"/>
              <a:t>behalf </a:t>
            </a:r>
            <a:r>
              <a:rPr lang="en-US" sz="800" dirty="0"/>
              <a:t>of my child-participant if said child is not 21 years of age </a:t>
            </a:r>
            <a:r>
              <a:rPr lang="en-US" sz="800" dirty="0" smtClean="0"/>
              <a:t>or</a:t>
            </a:r>
          </a:p>
          <a:p>
            <a:r>
              <a:rPr lang="en-US" sz="800" dirty="0" smtClean="0"/>
              <a:t>older</a:t>
            </a:r>
            <a:r>
              <a:rPr lang="en-US" sz="800" dirty="0"/>
              <a:t>) hereby release, forever discharge and agree to hold harmless </a:t>
            </a:r>
            <a:r>
              <a:rPr lang="en-US" sz="800" dirty="0" smtClean="0"/>
              <a:t>Pilgrim </a:t>
            </a:r>
            <a:r>
              <a:rPr lang="en-US" sz="800" dirty="0"/>
              <a:t>Pines Conference Center and all staff, volunteers or other </a:t>
            </a:r>
            <a:r>
              <a:rPr lang="en-US" sz="800" dirty="0" smtClean="0"/>
              <a:t>personnel </a:t>
            </a:r>
            <a:r>
              <a:rPr lang="en-US" sz="800" dirty="0"/>
              <a:t>from any and all liability, claims or demand for personal </a:t>
            </a:r>
            <a:r>
              <a:rPr lang="en-US" sz="800" dirty="0" smtClean="0"/>
              <a:t>injury</a:t>
            </a:r>
            <a:r>
              <a:rPr lang="en-US" sz="800" dirty="0"/>
              <a:t>, sickness, or death as well as property damage and </a:t>
            </a:r>
            <a:r>
              <a:rPr lang="en-US" sz="800" dirty="0" smtClean="0"/>
              <a:t>expenses, of </a:t>
            </a:r>
            <a:r>
              <a:rPr lang="en-US" sz="800" dirty="0"/>
              <a:t>any nature whatsoever which may be incurred by the undersigned </a:t>
            </a:r>
            <a:r>
              <a:rPr lang="en-US" sz="800" dirty="0" smtClean="0"/>
              <a:t>(</a:t>
            </a:r>
            <a:r>
              <a:rPr lang="en-US" sz="800" dirty="0"/>
              <a:t>or the child-participant whom on behalf of I am signing) that occur </a:t>
            </a:r>
            <a:r>
              <a:rPr lang="en-US" sz="800" dirty="0" smtClean="0"/>
              <a:t>while </a:t>
            </a:r>
            <a:r>
              <a:rPr lang="en-US" sz="800" dirty="0"/>
              <a:t>I (or said child) is participating in the above described trip or </a:t>
            </a:r>
            <a:r>
              <a:rPr lang="en-US" sz="800" dirty="0" smtClean="0"/>
              <a:t>activity</a:t>
            </a:r>
            <a:r>
              <a:rPr lang="en-US" sz="800" dirty="0"/>
              <a:t>.</a:t>
            </a:r>
          </a:p>
          <a:p>
            <a:r>
              <a:rPr lang="en-US" sz="800" dirty="0"/>
              <a:t> </a:t>
            </a:r>
          </a:p>
          <a:p>
            <a:r>
              <a:rPr lang="en-US" sz="800" dirty="0"/>
              <a:t>The undersigned further hereby agrees to hold harmless and </a:t>
            </a:r>
            <a:endParaRPr lang="en-US" sz="800" dirty="0" smtClean="0"/>
          </a:p>
          <a:p>
            <a:r>
              <a:rPr lang="en-US" sz="800" dirty="0" smtClean="0"/>
              <a:t>indemnify </a:t>
            </a:r>
            <a:r>
              <a:rPr lang="en-US" sz="800" dirty="0"/>
              <a:t>Pilgrim Pines, its Directors, Employees, and Agents for </a:t>
            </a:r>
            <a:endParaRPr lang="en-US" sz="800" dirty="0" smtClean="0"/>
          </a:p>
          <a:p>
            <a:r>
              <a:rPr lang="en-US" sz="800" dirty="0" smtClean="0"/>
              <a:t>any </a:t>
            </a:r>
            <a:r>
              <a:rPr lang="en-US" sz="800" dirty="0"/>
              <a:t>liability sustained by Pilgrim Pines as the result of negligent, </a:t>
            </a:r>
            <a:endParaRPr lang="en-US" sz="800" dirty="0" smtClean="0"/>
          </a:p>
          <a:p>
            <a:r>
              <a:rPr lang="en-US" sz="800" dirty="0" smtClean="0"/>
              <a:t>willful </a:t>
            </a:r>
            <a:r>
              <a:rPr lang="en-US" sz="800" dirty="0"/>
              <a:t>or intentional acts of said participant, including expenses </a:t>
            </a:r>
            <a:endParaRPr lang="en-US" sz="800" dirty="0" smtClean="0"/>
          </a:p>
          <a:p>
            <a:r>
              <a:rPr lang="en-US" sz="800" dirty="0" smtClean="0"/>
              <a:t>incurred </a:t>
            </a:r>
            <a:r>
              <a:rPr lang="en-US" sz="800" dirty="0"/>
              <a:t>attendant thereto.</a:t>
            </a:r>
          </a:p>
          <a:p>
            <a:r>
              <a:rPr lang="en-US" sz="800" dirty="0"/>
              <a:t> </a:t>
            </a:r>
          </a:p>
          <a:p>
            <a:r>
              <a:rPr lang="en-US" sz="800" u="sng" dirty="0"/>
              <a:t>IF REGISTERING FOR YOURSELF</a:t>
            </a:r>
            <a:endParaRPr lang="en-US" sz="800" dirty="0"/>
          </a:p>
          <a:p>
            <a:r>
              <a:rPr lang="en-US" sz="800" dirty="0"/>
              <a:t>I hereby declare that I am able to participate fully in said </a:t>
            </a:r>
            <a:r>
              <a:rPr lang="en-US" sz="800" dirty="0" smtClean="0"/>
              <a:t>trip/activity, and </a:t>
            </a:r>
            <a:r>
              <a:rPr lang="en-US" sz="800" dirty="0"/>
              <a:t>give permission to take me to a Doctor or Hospital and hereby </a:t>
            </a:r>
            <a:r>
              <a:rPr lang="en-US" sz="800" dirty="0" smtClean="0"/>
              <a:t>authorize </a:t>
            </a:r>
            <a:r>
              <a:rPr lang="en-US" sz="800" dirty="0"/>
              <a:t>medical treatment, including, but not in limitation to </a:t>
            </a:r>
            <a:r>
              <a:rPr lang="en-US" sz="800" dirty="0" smtClean="0"/>
              <a:t>emergency </a:t>
            </a:r>
            <a:r>
              <a:rPr lang="en-US" sz="800" dirty="0"/>
              <a:t>surgery or medical treatment, and assume the </a:t>
            </a:r>
            <a:r>
              <a:rPr lang="en-US" sz="800" dirty="0" smtClean="0"/>
              <a:t>responsibility </a:t>
            </a:r>
            <a:r>
              <a:rPr lang="en-US" sz="800" dirty="0"/>
              <a:t>of all medical bills, if any.  Further, should it be </a:t>
            </a:r>
            <a:endParaRPr lang="en-US" sz="800" dirty="0" smtClean="0"/>
          </a:p>
          <a:p>
            <a:r>
              <a:rPr lang="en-US" sz="800" dirty="0" smtClean="0"/>
              <a:t>necessary </a:t>
            </a:r>
            <a:r>
              <a:rPr lang="en-US" sz="800" dirty="0"/>
              <a:t>for me to return home due to medical reasons, </a:t>
            </a:r>
            <a:endParaRPr lang="en-US" sz="800" dirty="0" smtClean="0"/>
          </a:p>
          <a:p>
            <a:r>
              <a:rPr lang="en-US" sz="800" dirty="0" smtClean="0"/>
              <a:t>disciplinary </a:t>
            </a:r>
            <a:r>
              <a:rPr lang="en-US" sz="800" dirty="0"/>
              <a:t>action or otherwise, I hereby assume all transportation </a:t>
            </a:r>
            <a:endParaRPr lang="en-US" sz="800" dirty="0" smtClean="0"/>
          </a:p>
          <a:p>
            <a:r>
              <a:rPr lang="en-US" sz="800" dirty="0" smtClean="0"/>
              <a:t>cost</a:t>
            </a:r>
            <a:r>
              <a:rPr lang="en-US" sz="800" dirty="0"/>
              <a:t>.  I also authorize Pilgrim Pines to take and use photographs </a:t>
            </a:r>
            <a:endParaRPr lang="en-US" sz="800" dirty="0" smtClean="0"/>
          </a:p>
          <a:p>
            <a:r>
              <a:rPr lang="en-US" sz="800" dirty="0" smtClean="0"/>
              <a:t>and </a:t>
            </a:r>
            <a:r>
              <a:rPr lang="en-US" sz="800" dirty="0"/>
              <a:t>video of me without compensation for the purpose of promotion.</a:t>
            </a:r>
          </a:p>
          <a:p>
            <a:r>
              <a:rPr lang="en-US" sz="800" dirty="0"/>
              <a:t> </a:t>
            </a:r>
          </a:p>
          <a:p>
            <a:r>
              <a:rPr lang="en-US" sz="800" u="sng" dirty="0"/>
              <a:t>IF REGISTERING ON BEHALF OF YOUR CHILD</a:t>
            </a:r>
            <a:endParaRPr lang="en-US" sz="800" dirty="0"/>
          </a:p>
          <a:p>
            <a:r>
              <a:rPr lang="en-US" sz="800" dirty="0"/>
              <a:t>I am the parent or legal guardian of this participant, and </a:t>
            </a:r>
            <a:r>
              <a:rPr lang="en-US" sz="800" dirty="0" smtClean="0"/>
              <a:t>hereby</a:t>
            </a:r>
          </a:p>
          <a:p>
            <a:r>
              <a:rPr lang="en-US" sz="800" dirty="0" smtClean="0"/>
              <a:t>grant </a:t>
            </a:r>
            <a:r>
              <a:rPr lang="en-US" sz="800" dirty="0"/>
              <a:t>my permission for him (her) to participate fully in said trip</a:t>
            </a:r>
            <a:r>
              <a:rPr lang="en-US" sz="800" dirty="0" smtClean="0"/>
              <a:t>/</a:t>
            </a:r>
          </a:p>
          <a:p>
            <a:r>
              <a:rPr lang="en-US" sz="800" dirty="0" smtClean="0"/>
              <a:t>activity</a:t>
            </a:r>
            <a:r>
              <a:rPr lang="en-US" sz="800" dirty="0"/>
              <a:t>, and hereby give my permission to take said participant to </a:t>
            </a:r>
            <a:endParaRPr lang="en-US" sz="800" dirty="0" smtClean="0"/>
          </a:p>
          <a:p>
            <a:r>
              <a:rPr lang="en-US" sz="800" dirty="0" smtClean="0"/>
              <a:t>a </a:t>
            </a:r>
            <a:r>
              <a:rPr lang="en-US" sz="800" dirty="0"/>
              <a:t>Doctor or Hospital and hereby authorize medical treatment, </a:t>
            </a:r>
            <a:endParaRPr lang="en-US" sz="800" dirty="0" smtClean="0"/>
          </a:p>
          <a:p>
            <a:r>
              <a:rPr lang="en-US" sz="800" dirty="0" smtClean="0"/>
              <a:t>including</a:t>
            </a:r>
            <a:r>
              <a:rPr lang="en-US" sz="800" dirty="0"/>
              <a:t>, but not in limitation to emergency surgery or medical </a:t>
            </a:r>
            <a:endParaRPr lang="en-US" sz="800" dirty="0" smtClean="0"/>
          </a:p>
          <a:p>
            <a:r>
              <a:rPr lang="en-US" sz="800" dirty="0" smtClean="0"/>
              <a:t>treatment</a:t>
            </a:r>
            <a:r>
              <a:rPr lang="en-US" sz="800" dirty="0"/>
              <a:t>, and assume the responsibility of all medical bills, if any. </a:t>
            </a:r>
            <a:endParaRPr lang="en-US" sz="800" dirty="0" smtClean="0"/>
          </a:p>
          <a:p>
            <a:r>
              <a:rPr lang="en-US" sz="800" dirty="0" smtClean="0"/>
              <a:t>Further</a:t>
            </a:r>
            <a:r>
              <a:rPr lang="en-US" sz="800" dirty="0"/>
              <a:t>, should it be necessary for the participant to return home </a:t>
            </a:r>
            <a:endParaRPr lang="en-US" sz="800" dirty="0" smtClean="0"/>
          </a:p>
          <a:p>
            <a:r>
              <a:rPr lang="en-US" sz="800" dirty="0" smtClean="0"/>
              <a:t>due </a:t>
            </a:r>
            <a:r>
              <a:rPr lang="en-US" sz="800" dirty="0"/>
              <a:t>to medical reasons, disciplinary action or otherwise, I hereby </a:t>
            </a:r>
            <a:endParaRPr lang="en-US" sz="800" dirty="0" smtClean="0"/>
          </a:p>
          <a:p>
            <a:r>
              <a:rPr lang="en-US" sz="800" dirty="0" smtClean="0"/>
              <a:t>assume </a:t>
            </a:r>
            <a:r>
              <a:rPr lang="en-US" sz="800" dirty="0"/>
              <a:t>all transportation cost.  I also authorize Pilgrim Pines to take </a:t>
            </a:r>
            <a:r>
              <a:rPr lang="en-US" sz="800" dirty="0" smtClean="0"/>
              <a:t>and </a:t>
            </a:r>
            <a:r>
              <a:rPr lang="en-US" sz="800" dirty="0"/>
              <a:t>use photographs and video of my child without compensation </a:t>
            </a:r>
            <a:r>
              <a:rPr lang="en-US" sz="800" dirty="0" smtClean="0"/>
              <a:t>for </a:t>
            </a:r>
            <a:r>
              <a:rPr lang="en-US" sz="800" dirty="0"/>
              <a:t>the purpose of promotion.</a:t>
            </a:r>
          </a:p>
          <a:p>
            <a:r>
              <a:rPr lang="en-US" sz="800" dirty="0" smtClean="0"/>
              <a:t> </a:t>
            </a:r>
          </a:p>
          <a:p>
            <a:r>
              <a:rPr lang="en-US" sz="800" dirty="0" smtClean="0"/>
              <a:t> </a:t>
            </a:r>
          </a:p>
          <a:p>
            <a:pPr>
              <a:tabLst>
                <a:tab pos="3068638" algn="r"/>
              </a:tabLst>
            </a:pPr>
            <a:r>
              <a:rPr lang="en-US" sz="1000" dirty="0" smtClean="0"/>
              <a:t>Signature</a:t>
            </a:r>
            <a:r>
              <a:rPr lang="en-US" sz="1000" u="sng" dirty="0" smtClean="0"/>
              <a:t>	</a:t>
            </a:r>
            <a:endParaRPr lang="en-US" sz="800" u="sng" dirty="0" smtClean="0"/>
          </a:p>
          <a:p>
            <a:pPr>
              <a:tabLst>
                <a:tab pos="3068638" algn="r"/>
              </a:tabLst>
            </a:pPr>
            <a:endParaRPr lang="en-US" sz="800" dirty="0"/>
          </a:p>
          <a:p>
            <a:pPr>
              <a:tabLst>
                <a:tab pos="3068638" algn="r"/>
              </a:tabLst>
            </a:pPr>
            <a:r>
              <a:rPr lang="en-US" sz="1000" dirty="0" smtClean="0"/>
              <a:t>Date</a:t>
            </a:r>
            <a:r>
              <a:rPr lang="en-US" sz="800" u="sng" dirty="0"/>
              <a:t>	</a:t>
            </a:r>
            <a:endParaRPr lang="en-US" sz="8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138" y="5450546"/>
            <a:ext cx="2983765" cy="1930671"/>
          </a:xfrm>
          <a:prstGeom prst="rect">
            <a:avLst/>
          </a:prstGeom>
        </p:spPr>
      </p:pic>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5486400" y="-90870"/>
            <a:ext cx="3648808" cy="1200329"/>
          </a:xfrm>
          <a:prstGeom prst="rect">
            <a:avLst/>
          </a:prstGeom>
        </p:spPr>
        <p:txBody>
          <a:bodyPr wrap="square">
            <a:spAutoFit/>
          </a:bodyPr>
          <a:lstStyle/>
          <a:p>
            <a:r>
              <a:rPr lang="en-US" dirty="0"/>
              <a:t> </a:t>
            </a:r>
          </a:p>
          <a:p>
            <a:r>
              <a:rPr lang="en-US" dirty="0"/>
              <a:t> </a:t>
            </a:r>
          </a:p>
          <a:p>
            <a:r>
              <a:rPr lang="en-US" dirty="0"/>
              <a:t> </a:t>
            </a:r>
          </a:p>
          <a:p>
            <a:r>
              <a:rPr lang="en-US" dirty="0"/>
              <a:t> </a:t>
            </a:r>
          </a:p>
        </p:txBody>
      </p:sp>
      <p:sp>
        <p:nvSpPr>
          <p:cNvPr id="5" name="TextBox 4"/>
          <p:cNvSpPr txBox="1"/>
          <p:nvPr/>
        </p:nvSpPr>
        <p:spPr>
          <a:xfrm>
            <a:off x="162726" y="327866"/>
            <a:ext cx="2990782" cy="3754874"/>
          </a:xfrm>
          <a:prstGeom prst="rect">
            <a:avLst/>
          </a:prstGeom>
          <a:noFill/>
          <a:ln>
            <a:solidFill>
              <a:schemeClr val="tx1"/>
            </a:solidFill>
          </a:ln>
        </p:spPr>
        <p:txBody>
          <a:bodyPr wrap="square" rtlCol="0">
            <a:spAutoFit/>
          </a:bodyPr>
          <a:lstStyle/>
          <a:p>
            <a:pPr algn="ctr"/>
            <a:r>
              <a:rPr lang="en-US" sz="1400" b="1" u="sng" dirty="0" smtClean="0"/>
              <a:t>Select a retreat:</a:t>
            </a:r>
          </a:p>
          <a:p>
            <a:pPr algn="ctr"/>
            <a:endParaRPr lang="en-US" sz="1400" b="1" u="sng" dirty="0" smtClean="0"/>
          </a:p>
          <a:p>
            <a:pPr marL="342900" indent="-342900">
              <a:buFont typeface="Wingdings" panose="05000000000000000000" pitchFamily="2" charset="2"/>
              <a:buChar char="q"/>
              <a:tabLst>
                <a:tab pos="1487488" algn="l"/>
              </a:tabLst>
            </a:pPr>
            <a:r>
              <a:rPr lang="en-US" sz="1400" dirty="0" smtClean="0"/>
              <a:t>Winterfest </a:t>
            </a:r>
            <a:r>
              <a:rPr lang="en-US" sz="1400" dirty="0" smtClean="0"/>
              <a:t>2018 </a:t>
            </a:r>
            <a:r>
              <a:rPr lang="en-US" sz="1400" dirty="0" smtClean="0"/>
              <a:t>(Jan </a:t>
            </a:r>
            <a:r>
              <a:rPr lang="en-US" sz="1400" dirty="0" smtClean="0"/>
              <a:t>5-7)</a:t>
            </a:r>
            <a:endParaRPr lang="en-US" sz="1400" dirty="0" smtClean="0"/>
          </a:p>
          <a:p>
            <a:pPr marL="800100" lvl="1" indent="-342900">
              <a:buFont typeface="Wingdings" panose="05000000000000000000" pitchFamily="2" charset="2"/>
              <a:buChar char="q"/>
              <a:tabLst>
                <a:tab pos="1487488" algn="l"/>
              </a:tabLst>
            </a:pPr>
            <a:r>
              <a:rPr lang="en-US" sz="1400" dirty="0" smtClean="0"/>
              <a:t>Leader $135</a:t>
            </a:r>
          </a:p>
          <a:p>
            <a:pPr marL="800100" lvl="1" indent="-342900">
              <a:buFont typeface="Wingdings" panose="05000000000000000000" pitchFamily="2" charset="2"/>
              <a:buChar char="q"/>
              <a:tabLst>
                <a:tab pos="1487488" algn="l"/>
              </a:tabLst>
            </a:pPr>
            <a:r>
              <a:rPr lang="en-US" sz="1400" dirty="0" smtClean="0"/>
              <a:t>Camper $130</a:t>
            </a:r>
          </a:p>
          <a:p>
            <a:pPr lvl="1">
              <a:tabLst>
                <a:tab pos="1487488" algn="l"/>
              </a:tabLst>
            </a:pPr>
            <a:endParaRPr lang="en-US" sz="1400" dirty="0"/>
          </a:p>
          <a:p>
            <a:pPr marL="342900" indent="-342900">
              <a:buFont typeface="Wingdings" panose="05000000000000000000" pitchFamily="2" charset="2"/>
              <a:buChar char="q"/>
              <a:tabLst>
                <a:tab pos="1487488" algn="l"/>
              </a:tabLst>
            </a:pPr>
            <a:r>
              <a:rPr lang="en-US" sz="1400" dirty="0" err="1" smtClean="0"/>
              <a:t>Winterjam</a:t>
            </a:r>
            <a:r>
              <a:rPr lang="en-US" sz="1400" dirty="0"/>
              <a:t> </a:t>
            </a:r>
            <a:r>
              <a:rPr lang="en-US" sz="1400" dirty="0" smtClean="0"/>
              <a:t>2018 (</a:t>
            </a:r>
            <a:r>
              <a:rPr lang="en-US" sz="1400" dirty="0" smtClean="0"/>
              <a:t>Jan</a:t>
            </a:r>
            <a:r>
              <a:rPr lang="en-US" sz="1400" dirty="0" smtClean="0"/>
              <a:t> 26-28)</a:t>
            </a:r>
            <a:endParaRPr lang="en-US" sz="1400" dirty="0" smtClean="0"/>
          </a:p>
          <a:p>
            <a:pPr marL="800100" lvl="1" indent="-342900">
              <a:buFont typeface="Wingdings" panose="05000000000000000000" pitchFamily="2" charset="2"/>
              <a:buChar char="q"/>
              <a:tabLst>
                <a:tab pos="1487488" algn="l"/>
              </a:tabLst>
            </a:pPr>
            <a:r>
              <a:rPr lang="en-US" sz="1400" dirty="0"/>
              <a:t>Leader $</a:t>
            </a:r>
            <a:r>
              <a:rPr lang="en-US" sz="1400" dirty="0" smtClean="0"/>
              <a:t>130</a:t>
            </a:r>
            <a:endParaRPr lang="en-US" sz="1400" dirty="0"/>
          </a:p>
          <a:p>
            <a:pPr marL="800100" lvl="1" indent="-342900">
              <a:buFont typeface="Wingdings" panose="05000000000000000000" pitchFamily="2" charset="2"/>
              <a:buChar char="q"/>
              <a:tabLst>
                <a:tab pos="1487488" algn="l"/>
              </a:tabLst>
            </a:pPr>
            <a:r>
              <a:rPr lang="en-US" sz="1400" dirty="0"/>
              <a:t>Camper $</a:t>
            </a:r>
            <a:r>
              <a:rPr lang="en-US" sz="1400" dirty="0" smtClean="0"/>
              <a:t>125</a:t>
            </a:r>
            <a:endParaRPr lang="en-US" sz="1400" dirty="0"/>
          </a:p>
          <a:p>
            <a:pPr lvl="1">
              <a:tabLst>
                <a:tab pos="1487488" algn="l"/>
              </a:tabLst>
            </a:pPr>
            <a:endParaRPr lang="en-US" sz="1400" dirty="0"/>
          </a:p>
          <a:p>
            <a:pPr marL="342900" indent="-342900">
              <a:buFont typeface="Wingdings" panose="05000000000000000000" pitchFamily="2" charset="2"/>
              <a:buChar char="q"/>
              <a:tabLst>
                <a:tab pos="1487488" algn="l"/>
              </a:tabLst>
            </a:pPr>
            <a:r>
              <a:rPr lang="en-US" sz="1400" dirty="0" err="1"/>
              <a:t>Winterblast</a:t>
            </a:r>
            <a:r>
              <a:rPr lang="en-US" sz="1400" dirty="0"/>
              <a:t> </a:t>
            </a:r>
            <a:r>
              <a:rPr lang="en-US" sz="1400" dirty="0" smtClean="0"/>
              <a:t>1 </a:t>
            </a:r>
            <a:r>
              <a:rPr lang="en-US" sz="1400" dirty="0" smtClean="0"/>
              <a:t>2018</a:t>
            </a:r>
            <a:r>
              <a:rPr lang="en-US" sz="1400" dirty="0" smtClean="0"/>
              <a:t>	(Jan </a:t>
            </a:r>
            <a:r>
              <a:rPr lang="en-US" sz="1400" dirty="0" smtClean="0"/>
              <a:t>19-21)</a:t>
            </a:r>
            <a:endParaRPr lang="en-US" sz="1400" dirty="0" smtClean="0"/>
          </a:p>
          <a:p>
            <a:pPr marL="800100" lvl="1" indent="-342900">
              <a:buFont typeface="Wingdings" panose="05000000000000000000" pitchFamily="2" charset="2"/>
              <a:buChar char="q"/>
              <a:tabLst>
                <a:tab pos="1487488" algn="l"/>
              </a:tabLst>
            </a:pPr>
            <a:r>
              <a:rPr lang="en-US" sz="1400" dirty="0"/>
              <a:t>Leader $</a:t>
            </a:r>
            <a:r>
              <a:rPr lang="en-US" sz="1400" dirty="0" smtClean="0"/>
              <a:t>130</a:t>
            </a:r>
            <a:endParaRPr lang="en-US" sz="1400" dirty="0"/>
          </a:p>
          <a:p>
            <a:pPr marL="800100" lvl="1" indent="-342900">
              <a:buFont typeface="Wingdings" panose="05000000000000000000" pitchFamily="2" charset="2"/>
              <a:buChar char="q"/>
              <a:tabLst>
                <a:tab pos="1487488" algn="l"/>
              </a:tabLst>
            </a:pPr>
            <a:r>
              <a:rPr lang="en-US" sz="1400" dirty="0"/>
              <a:t>Camper $</a:t>
            </a:r>
            <a:r>
              <a:rPr lang="en-US" sz="1400" dirty="0" smtClean="0"/>
              <a:t>125</a:t>
            </a:r>
            <a:endParaRPr lang="en-US" sz="1400" dirty="0"/>
          </a:p>
          <a:p>
            <a:pPr lvl="1">
              <a:tabLst>
                <a:tab pos="1487488" algn="l"/>
              </a:tabLst>
            </a:pPr>
            <a:endParaRPr lang="en-US" sz="1400" dirty="0"/>
          </a:p>
          <a:p>
            <a:pPr marL="342900" indent="-342900">
              <a:buFont typeface="Wingdings" panose="05000000000000000000" pitchFamily="2" charset="2"/>
              <a:buChar char="q"/>
              <a:tabLst>
                <a:tab pos="1487488" algn="l"/>
              </a:tabLst>
            </a:pPr>
            <a:r>
              <a:rPr lang="en-US" sz="1400" dirty="0" err="1"/>
              <a:t>Winterblast</a:t>
            </a:r>
            <a:r>
              <a:rPr lang="en-US" sz="1400" dirty="0"/>
              <a:t> </a:t>
            </a:r>
            <a:r>
              <a:rPr lang="en-US" sz="1400" dirty="0" smtClean="0"/>
              <a:t>2 </a:t>
            </a:r>
            <a:r>
              <a:rPr lang="en-US" sz="1400" dirty="0" smtClean="0"/>
              <a:t>2018 </a:t>
            </a:r>
            <a:r>
              <a:rPr lang="en-US" sz="1400" dirty="0" smtClean="0"/>
              <a:t>(Feb </a:t>
            </a:r>
            <a:r>
              <a:rPr lang="en-US" sz="1400" dirty="0" smtClean="0"/>
              <a:t>9-11)</a:t>
            </a:r>
            <a:endParaRPr lang="en-US" sz="1400" dirty="0" smtClean="0"/>
          </a:p>
          <a:p>
            <a:pPr marL="800100" lvl="1" indent="-342900">
              <a:buFont typeface="Wingdings" panose="05000000000000000000" pitchFamily="2" charset="2"/>
              <a:buChar char="q"/>
              <a:tabLst>
                <a:tab pos="1487488" algn="l"/>
              </a:tabLst>
            </a:pPr>
            <a:r>
              <a:rPr lang="en-US" sz="1400" dirty="0"/>
              <a:t>Leader $</a:t>
            </a:r>
            <a:r>
              <a:rPr lang="en-US" sz="1400" dirty="0" smtClean="0"/>
              <a:t>130</a:t>
            </a:r>
            <a:endParaRPr lang="en-US" sz="1400" dirty="0"/>
          </a:p>
          <a:p>
            <a:pPr marL="800100" lvl="1" indent="-342900">
              <a:buFont typeface="Wingdings" panose="05000000000000000000" pitchFamily="2" charset="2"/>
              <a:buChar char="q"/>
              <a:tabLst>
                <a:tab pos="1487488" algn="l"/>
              </a:tabLst>
            </a:pPr>
            <a:r>
              <a:rPr lang="en-US" sz="1400" dirty="0"/>
              <a:t>Camper $</a:t>
            </a:r>
            <a:r>
              <a:rPr lang="en-US" sz="1400" dirty="0" smtClean="0"/>
              <a:t>125</a:t>
            </a:r>
            <a:endParaRPr lang="en-US" sz="1400" dirty="0"/>
          </a:p>
        </p:txBody>
      </p:sp>
      <p:sp>
        <p:nvSpPr>
          <p:cNvPr id="6" name="TextBox 5"/>
          <p:cNvSpPr txBox="1"/>
          <p:nvPr/>
        </p:nvSpPr>
        <p:spPr>
          <a:xfrm>
            <a:off x="3413632" y="3332212"/>
            <a:ext cx="6708888" cy="2462213"/>
          </a:xfrm>
          <a:prstGeom prst="rect">
            <a:avLst/>
          </a:prstGeom>
          <a:noFill/>
        </p:spPr>
        <p:txBody>
          <a:bodyPr wrap="none" rtlCol="0">
            <a:spAutoFit/>
          </a:bodyPr>
          <a:lstStyle/>
          <a:p>
            <a:pPr>
              <a:tabLst>
                <a:tab pos="6461125" algn="r"/>
              </a:tabLst>
            </a:pPr>
            <a:r>
              <a:rPr lang="en-US" sz="1400" b="1" u="sng" dirty="0" smtClean="0">
                <a:latin typeface="Arial Narrow" panose="020B0606020202030204" pitchFamily="34" charset="0"/>
              </a:rPr>
              <a:t>Household Information:</a:t>
            </a:r>
          </a:p>
          <a:p>
            <a:pPr>
              <a:tabLst>
                <a:tab pos="6461125" algn="r"/>
              </a:tabLst>
            </a:pPr>
            <a:r>
              <a:rPr lang="en-US" sz="1400" dirty="0" smtClean="0">
                <a:latin typeface="Arial Narrow" panose="020B0606020202030204" pitchFamily="34" charset="0"/>
              </a:rPr>
              <a:t>Parent or Guardian Name (s)</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Email</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Home Phone___________________________  Cell Phone</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Mailing Address</a:t>
            </a:r>
            <a:r>
              <a:rPr lang="en-US" sz="1400" u="sng" dirty="0" smtClean="0">
                <a:latin typeface="Arial Narrow" panose="020B0606020202030204" pitchFamily="34" charset="0"/>
              </a:rPr>
              <a:t>	</a:t>
            </a:r>
          </a:p>
          <a:p>
            <a:pPr>
              <a:tabLst>
                <a:tab pos="6461125" algn="r"/>
              </a:tabLst>
            </a:pPr>
            <a:r>
              <a:rPr lang="en-US" sz="1400" u="sng" dirty="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Emergency Contact (other than parent/guardian)</a:t>
            </a:r>
          </a:p>
          <a:p>
            <a:pPr>
              <a:tabLst>
                <a:tab pos="6461125" algn="r"/>
              </a:tabLst>
            </a:pPr>
            <a:r>
              <a:rPr lang="en-US" sz="1400" dirty="0" smtClean="0">
                <a:latin typeface="Arial Narrow" panose="020B0606020202030204" pitchFamily="34" charset="0"/>
              </a:rPr>
              <a:t>Name</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Relationship</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461125" algn="r"/>
              </a:tabLst>
            </a:pPr>
            <a:r>
              <a:rPr lang="en-US" sz="1400" dirty="0" smtClean="0">
                <a:latin typeface="Arial Narrow" panose="020B0606020202030204" pitchFamily="34" charset="0"/>
              </a:rPr>
              <a:t>Home Phone_____________________________  Cell Phone</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p:txBody>
      </p:sp>
      <p:sp>
        <p:nvSpPr>
          <p:cNvPr id="8" name="TextBox 7"/>
          <p:cNvSpPr txBox="1"/>
          <p:nvPr/>
        </p:nvSpPr>
        <p:spPr>
          <a:xfrm>
            <a:off x="3413632" y="349848"/>
            <a:ext cx="6644768" cy="2893100"/>
          </a:xfrm>
          <a:prstGeom prst="rect">
            <a:avLst/>
          </a:prstGeom>
          <a:noFill/>
        </p:spPr>
        <p:txBody>
          <a:bodyPr wrap="none" rtlCol="0">
            <a:spAutoFit/>
          </a:bodyPr>
          <a:lstStyle/>
          <a:p>
            <a:pPr>
              <a:tabLst>
                <a:tab pos="6291263" algn="r"/>
              </a:tabLst>
            </a:pPr>
            <a:r>
              <a:rPr lang="en-US" sz="1400" b="1" u="sng" dirty="0" smtClean="0">
                <a:latin typeface="Arial Narrow" panose="020B0606020202030204" pitchFamily="34" charset="0"/>
              </a:rPr>
              <a:t>Camper Information:</a:t>
            </a:r>
          </a:p>
          <a:p>
            <a:pPr>
              <a:tabLst>
                <a:tab pos="6291263" algn="r"/>
              </a:tabLst>
            </a:pPr>
            <a:r>
              <a:rPr lang="en-US" sz="1400" dirty="0" smtClean="0">
                <a:latin typeface="Arial Narrow" panose="020B0606020202030204" pitchFamily="34" charset="0"/>
              </a:rPr>
              <a:t>Name ______________________________________________ Gender ___ Male   ___ Female</a:t>
            </a:r>
          </a:p>
          <a:p>
            <a:pPr>
              <a:tabLst>
                <a:tab pos="6291263" algn="r"/>
              </a:tabLst>
            </a:pPr>
            <a:r>
              <a:rPr lang="en-US" sz="1400" dirty="0" smtClean="0">
                <a:latin typeface="Arial Narrow" panose="020B0606020202030204" pitchFamily="34" charset="0"/>
              </a:rPr>
              <a:t>DOB _____________________________________Grade 2016-2017</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Church attending with</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Please list any food allergies</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Physician’s Name</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Physician Phone Number</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Insurance Carrier_______________________________ Policy Number</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Please tell us anything about </a:t>
            </a:r>
            <a:r>
              <a:rPr lang="en-US" sz="1400" dirty="0">
                <a:latin typeface="Arial Narrow" panose="020B0606020202030204" pitchFamily="34" charset="0"/>
              </a:rPr>
              <a:t>your health </a:t>
            </a:r>
            <a:r>
              <a:rPr lang="en-US" sz="1400" dirty="0" smtClean="0">
                <a:latin typeface="Arial Narrow" panose="020B0606020202030204" pitchFamily="34" charset="0"/>
              </a:rPr>
              <a:t>that </a:t>
            </a:r>
            <a:r>
              <a:rPr lang="en-US" sz="1400" dirty="0">
                <a:latin typeface="Arial Narrow" panose="020B0606020202030204" pitchFamily="34" charset="0"/>
              </a:rPr>
              <a:t>you think important or that may affect your ability to </a:t>
            </a:r>
            <a:endParaRPr lang="en-US" sz="1400" dirty="0" smtClean="0">
              <a:latin typeface="Arial Narrow" panose="020B0606020202030204" pitchFamily="34" charset="0"/>
            </a:endParaRPr>
          </a:p>
          <a:p>
            <a:pPr>
              <a:tabLst>
                <a:tab pos="6291263" algn="r"/>
              </a:tabLst>
            </a:pPr>
            <a:r>
              <a:rPr lang="en-US" sz="1400" dirty="0" smtClean="0">
                <a:latin typeface="Arial Narrow" panose="020B0606020202030204" pitchFamily="34" charset="0"/>
              </a:rPr>
              <a:t>fully participate </a:t>
            </a:r>
            <a:r>
              <a:rPr lang="en-US" sz="1400" dirty="0">
                <a:latin typeface="Arial Narrow" panose="020B0606020202030204" pitchFamily="34" charset="0"/>
              </a:rPr>
              <a:t>in retreat </a:t>
            </a:r>
            <a:r>
              <a:rPr lang="en-US" sz="1400" dirty="0" smtClean="0">
                <a:latin typeface="Arial Narrow" panose="020B0606020202030204" pitchFamily="34" charset="0"/>
              </a:rPr>
              <a:t>activities</a:t>
            </a:r>
            <a:r>
              <a:rPr lang="en-US" sz="1400" u="sng" dirty="0" smtClean="0">
                <a:latin typeface="Arial Narrow" panose="020B0606020202030204" pitchFamily="34" charset="0"/>
              </a:rPr>
              <a:t>	</a:t>
            </a:r>
            <a:endParaRPr lang="en-US" sz="1400" dirty="0" smtClean="0">
              <a:latin typeface="Arial Narrow" panose="020B0606020202030204" pitchFamily="34" charset="0"/>
            </a:endParaRPr>
          </a:p>
          <a:p>
            <a:pPr>
              <a:tabLst>
                <a:tab pos="6291263" algn="r"/>
              </a:tabLst>
            </a:pPr>
            <a:r>
              <a:rPr lang="en-US" sz="1400" u="sng" dirty="0">
                <a:latin typeface="Arial Narrow" panose="020B0606020202030204" pitchFamily="34" charset="0"/>
              </a:rPr>
              <a:t>	</a:t>
            </a:r>
          </a:p>
          <a:p>
            <a:pPr>
              <a:tabLst>
                <a:tab pos="6291263" algn="r"/>
              </a:tabLst>
            </a:pPr>
            <a:endParaRPr lang="en-US" sz="1400" dirty="0">
              <a:latin typeface="Arial Narrow" panose="020B0606020202030204" pitchFamily="34" charset="0"/>
            </a:endParaRPr>
          </a:p>
        </p:txBody>
      </p:sp>
      <p:sp>
        <p:nvSpPr>
          <p:cNvPr id="9" name="TextBox 8"/>
          <p:cNvSpPr txBox="1"/>
          <p:nvPr/>
        </p:nvSpPr>
        <p:spPr>
          <a:xfrm>
            <a:off x="214330" y="4028276"/>
            <a:ext cx="3038728" cy="1892826"/>
          </a:xfrm>
          <a:prstGeom prst="rect">
            <a:avLst/>
          </a:prstGeom>
          <a:noFill/>
        </p:spPr>
        <p:txBody>
          <a:bodyPr wrap="square" rtlCol="0">
            <a:spAutoFit/>
          </a:bodyPr>
          <a:lstStyle/>
          <a:p>
            <a:endParaRPr lang="en-US" sz="1400" dirty="0"/>
          </a:p>
          <a:p>
            <a:r>
              <a:rPr lang="en-US" sz="1400" b="1" u="sng" dirty="0" smtClean="0"/>
              <a:t>Payment Options:</a:t>
            </a:r>
            <a:endParaRPr lang="en-US" sz="1400" dirty="0"/>
          </a:p>
          <a:p>
            <a:r>
              <a:rPr lang="en-US" sz="1000" i="1" dirty="0" smtClean="0"/>
              <a:t>Full payment is due with this registration form.  Refunds will be issued less a $50 non-refundable deposit for cancellations made more than one week out from the start of the retreat.  No </a:t>
            </a:r>
            <a:r>
              <a:rPr lang="en-US" sz="1000" i="1" dirty="0"/>
              <a:t>refund will be issued </a:t>
            </a:r>
            <a:r>
              <a:rPr lang="en-US" sz="1000" i="1" dirty="0" smtClean="0"/>
              <a:t>for cancellations </a:t>
            </a:r>
            <a:r>
              <a:rPr lang="en-US" sz="1000" i="1" dirty="0"/>
              <a:t>made within one week of the start of the </a:t>
            </a:r>
            <a:r>
              <a:rPr lang="en-US" sz="1000" i="1" dirty="0" smtClean="0"/>
              <a:t>retreat.</a:t>
            </a:r>
            <a:endParaRPr lang="en-US" sz="1000" i="1" dirty="0"/>
          </a:p>
          <a:p>
            <a:endParaRPr lang="en-US" sz="300" dirty="0" smtClean="0"/>
          </a:p>
          <a:p>
            <a:pPr marL="285750" indent="-285750">
              <a:buFont typeface="Wingdings" panose="05000000000000000000" pitchFamily="2" charset="2"/>
              <a:buChar char="q"/>
            </a:pPr>
            <a:r>
              <a:rPr lang="en-US" sz="1200" dirty="0" smtClean="0">
                <a:latin typeface="Arial Narrow" panose="020B0606020202030204" pitchFamily="34" charset="0"/>
              </a:rPr>
              <a:t>Pay with a check payable to Pilgrim Pines</a:t>
            </a:r>
          </a:p>
          <a:p>
            <a:endParaRPr lang="en-US" sz="200" dirty="0"/>
          </a:p>
          <a:p>
            <a:pPr marL="285750" indent="-285750">
              <a:buFont typeface="Wingdings" panose="05000000000000000000" pitchFamily="2" charset="2"/>
              <a:buChar char="q"/>
            </a:pPr>
            <a:r>
              <a:rPr lang="en-US" sz="1200" dirty="0" smtClean="0">
                <a:latin typeface="Arial Narrow" panose="020B0606020202030204" pitchFamily="34" charset="0"/>
              </a:rPr>
              <a:t>Pay </a:t>
            </a:r>
            <a:r>
              <a:rPr lang="en-US" sz="1200" dirty="0">
                <a:latin typeface="Arial Narrow" panose="020B0606020202030204" pitchFamily="34" charset="0"/>
              </a:rPr>
              <a:t>by Credit </a:t>
            </a:r>
            <a:r>
              <a:rPr lang="en-US" sz="1200" dirty="0" smtClean="0">
                <a:latin typeface="Arial Narrow" panose="020B0606020202030204" pitchFamily="34" charset="0"/>
              </a:rPr>
              <a:t>Card</a:t>
            </a:r>
            <a:endParaRPr lang="en-US" sz="1200" dirty="0">
              <a:latin typeface="Arial Narrow" panose="020B0606020202030204" pitchFamily="34" charset="0"/>
            </a:endParaRPr>
          </a:p>
        </p:txBody>
      </p:sp>
      <p:sp>
        <p:nvSpPr>
          <p:cNvPr id="19" name="TextBox 18"/>
          <p:cNvSpPr txBox="1"/>
          <p:nvPr/>
        </p:nvSpPr>
        <p:spPr>
          <a:xfrm>
            <a:off x="675684" y="5921102"/>
            <a:ext cx="1151795" cy="477054"/>
          </a:xfrm>
          <a:prstGeom prst="rect">
            <a:avLst/>
          </a:prstGeom>
          <a:noFill/>
        </p:spPr>
        <p:txBody>
          <a:bodyPr wrap="square" rtlCol="0">
            <a:spAutoFit/>
          </a:bodyPr>
          <a:lstStyle/>
          <a:p>
            <a:endParaRPr lang="en-US" sz="300" dirty="0">
              <a:latin typeface="Arial Narrow" panose="020B0606020202030204" pitchFamily="34" charset="0"/>
            </a:endParaRPr>
          </a:p>
          <a:p>
            <a:pPr marL="171450" indent="-171450">
              <a:buFont typeface="Wingdings" panose="05000000000000000000" pitchFamily="2" charset="2"/>
              <a:buChar char="q"/>
            </a:pPr>
            <a:r>
              <a:rPr lang="en-US" sz="1100" dirty="0" smtClean="0">
                <a:latin typeface="Arial Narrow" panose="020B0606020202030204" pitchFamily="34" charset="0"/>
              </a:rPr>
              <a:t>Visa   </a:t>
            </a:r>
          </a:p>
          <a:p>
            <a:pPr marL="171450" indent="-171450">
              <a:buFont typeface="Wingdings" panose="05000000000000000000" pitchFamily="2" charset="2"/>
              <a:buChar char="q"/>
            </a:pPr>
            <a:r>
              <a:rPr lang="en-US" sz="1100" dirty="0" err="1" smtClean="0">
                <a:latin typeface="Arial Narrow" panose="020B0606020202030204" pitchFamily="34" charset="0"/>
              </a:rPr>
              <a:t>Mastercard</a:t>
            </a:r>
            <a:endParaRPr lang="en-US" sz="1100" dirty="0" smtClean="0">
              <a:latin typeface="Arial Narrow" panose="020B0606020202030204" pitchFamily="34" charset="0"/>
            </a:endParaRPr>
          </a:p>
        </p:txBody>
      </p:sp>
      <p:sp>
        <p:nvSpPr>
          <p:cNvPr id="20" name="TextBox 19"/>
          <p:cNvSpPr txBox="1"/>
          <p:nvPr/>
        </p:nvSpPr>
        <p:spPr>
          <a:xfrm>
            <a:off x="185750" y="6433250"/>
            <a:ext cx="3095888" cy="854080"/>
          </a:xfrm>
          <a:prstGeom prst="rect">
            <a:avLst/>
          </a:prstGeom>
          <a:noFill/>
        </p:spPr>
        <p:txBody>
          <a:bodyPr wrap="square" rtlCol="0">
            <a:spAutoFit/>
          </a:bodyPr>
          <a:lstStyle/>
          <a:p>
            <a:pPr>
              <a:lnSpc>
                <a:spcPct val="150000"/>
              </a:lnSpc>
              <a:tabLst>
                <a:tab pos="2914650" algn="r"/>
              </a:tabLst>
            </a:pPr>
            <a:r>
              <a:rPr lang="en-US" sz="1100" dirty="0" smtClean="0">
                <a:latin typeface="Arial Narrow" panose="020B0606020202030204" pitchFamily="34" charset="0"/>
              </a:rPr>
              <a:t>Credit Card #</a:t>
            </a:r>
            <a:r>
              <a:rPr lang="en-US" sz="1100" u="sng" dirty="0" smtClean="0">
                <a:latin typeface="Arial Narrow" panose="020B0606020202030204" pitchFamily="34" charset="0"/>
              </a:rPr>
              <a:t>	</a:t>
            </a:r>
            <a:endParaRPr lang="en-US" sz="1100" dirty="0" smtClean="0">
              <a:latin typeface="Arial Narrow" panose="020B0606020202030204" pitchFamily="34" charset="0"/>
            </a:endParaRPr>
          </a:p>
          <a:p>
            <a:pPr>
              <a:lnSpc>
                <a:spcPct val="150000"/>
              </a:lnSpc>
              <a:tabLst>
                <a:tab pos="2914650" algn="r"/>
              </a:tabLst>
            </a:pPr>
            <a:r>
              <a:rPr lang="en-US" sz="1100" dirty="0" err="1" smtClean="0">
                <a:latin typeface="Arial Narrow" panose="020B0606020202030204" pitchFamily="34" charset="0"/>
              </a:rPr>
              <a:t>Exp</a:t>
            </a:r>
            <a:r>
              <a:rPr lang="en-US" sz="1100" dirty="0" smtClean="0">
                <a:latin typeface="Arial Narrow" panose="020B0606020202030204" pitchFamily="34" charset="0"/>
              </a:rPr>
              <a:t> Date___________________ CVV</a:t>
            </a:r>
            <a:r>
              <a:rPr lang="en-US" sz="1100" u="sng" dirty="0" smtClean="0">
                <a:latin typeface="Arial Narrow" panose="020B0606020202030204" pitchFamily="34" charset="0"/>
              </a:rPr>
              <a:t>	</a:t>
            </a:r>
            <a:endParaRPr lang="en-US" sz="1100" dirty="0" smtClean="0">
              <a:latin typeface="Arial Narrow" panose="020B0606020202030204" pitchFamily="34" charset="0"/>
            </a:endParaRPr>
          </a:p>
          <a:p>
            <a:pPr>
              <a:lnSpc>
                <a:spcPct val="150000"/>
              </a:lnSpc>
              <a:tabLst>
                <a:tab pos="2914650" algn="r"/>
              </a:tabLst>
            </a:pPr>
            <a:r>
              <a:rPr lang="en-US" sz="1100" dirty="0" smtClean="0">
                <a:latin typeface="Arial Narrow" panose="020B0606020202030204" pitchFamily="34" charset="0"/>
              </a:rPr>
              <a:t>Signature</a:t>
            </a:r>
            <a:r>
              <a:rPr lang="en-US" sz="1100" u="sng" dirty="0" smtClean="0">
                <a:latin typeface="Arial Narrow" panose="020B0606020202030204" pitchFamily="34" charset="0"/>
              </a:rPr>
              <a:t>	</a:t>
            </a:r>
            <a:endParaRPr lang="en-US" sz="1100" dirty="0">
              <a:latin typeface="Arial Narrow" panose="020B0606020202030204" pitchFamily="34" charset="0"/>
            </a:endParaRPr>
          </a:p>
        </p:txBody>
      </p:sp>
      <p:sp>
        <p:nvSpPr>
          <p:cNvPr id="15" name="TextBox 14"/>
          <p:cNvSpPr txBox="1"/>
          <p:nvPr/>
        </p:nvSpPr>
        <p:spPr>
          <a:xfrm>
            <a:off x="1827479" y="5935602"/>
            <a:ext cx="806631" cy="707886"/>
          </a:xfrm>
          <a:prstGeom prst="rect">
            <a:avLst/>
          </a:prstGeom>
          <a:noFill/>
        </p:spPr>
        <p:txBody>
          <a:bodyPr wrap="none" rtlCol="0">
            <a:spAutoFit/>
          </a:bodyPr>
          <a:lstStyle/>
          <a:p>
            <a:pPr marL="171450" indent="-171450">
              <a:buFont typeface="Wingdings" panose="05000000000000000000" pitchFamily="2" charset="2"/>
              <a:buChar char="q"/>
            </a:pPr>
            <a:r>
              <a:rPr lang="en-US" sz="1100" dirty="0">
                <a:latin typeface="Arial Narrow" panose="020B0606020202030204" pitchFamily="34" charset="0"/>
              </a:rPr>
              <a:t>Discover</a:t>
            </a:r>
          </a:p>
          <a:p>
            <a:pPr marL="171450" indent="-171450">
              <a:buFont typeface="Wingdings" panose="05000000000000000000" pitchFamily="2" charset="2"/>
              <a:buChar char="q"/>
            </a:pPr>
            <a:r>
              <a:rPr lang="en-US" sz="1100" dirty="0">
                <a:latin typeface="Arial Narrow" panose="020B0606020202030204" pitchFamily="34" charset="0"/>
              </a:rPr>
              <a:t>AmEx</a:t>
            </a:r>
          </a:p>
          <a:p>
            <a:endParaRPr lang="en-US" dirty="0"/>
          </a:p>
        </p:txBody>
      </p:sp>
      <p:sp>
        <p:nvSpPr>
          <p:cNvPr id="16" name="TextBox 15"/>
          <p:cNvSpPr txBox="1"/>
          <p:nvPr/>
        </p:nvSpPr>
        <p:spPr>
          <a:xfrm>
            <a:off x="3703987" y="6307692"/>
            <a:ext cx="3934090" cy="954107"/>
          </a:xfrm>
          <a:prstGeom prst="rect">
            <a:avLst/>
          </a:prstGeom>
          <a:solidFill>
            <a:schemeClr val="accent5">
              <a:lumMod val="40000"/>
              <a:lumOff val="60000"/>
            </a:schemeClr>
          </a:solidFill>
        </p:spPr>
        <p:txBody>
          <a:bodyPr wrap="none" rtlCol="0">
            <a:spAutoFit/>
          </a:bodyPr>
          <a:lstStyle/>
          <a:p>
            <a:r>
              <a:rPr lang="en-US" sz="1400" dirty="0" smtClean="0">
                <a:latin typeface="Arial Narrow" panose="020B0606020202030204" pitchFamily="34" charset="0"/>
              </a:rPr>
              <a:t>Please mail completed registration form with payment to: </a:t>
            </a:r>
          </a:p>
          <a:p>
            <a:pPr lvl="2"/>
            <a:r>
              <a:rPr lang="en-US" sz="1400" dirty="0" smtClean="0">
                <a:latin typeface="Arial Narrow" panose="020B0606020202030204" pitchFamily="34" charset="0"/>
              </a:rPr>
              <a:t>Pilgrim Pines</a:t>
            </a:r>
          </a:p>
          <a:p>
            <a:pPr lvl="2"/>
            <a:r>
              <a:rPr lang="en-US" sz="1400" dirty="0" smtClean="0">
                <a:latin typeface="Arial Narrow" panose="020B0606020202030204" pitchFamily="34" charset="0"/>
              </a:rPr>
              <a:t>220 West Shore Road</a:t>
            </a:r>
          </a:p>
          <a:p>
            <a:pPr lvl="2"/>
            <a:r>
              <a:rPr lang="en-US" sz="1400" dirty="0" err="1" smtClean="0">
                <a:latin typeface="Arial Narrow" panose="020B0606020202030204" pitchFamily="34" charset="0"/>
              </a:rPr>
              <a:t>Swanzey</a:t>
            </a:r>
            <a:r>
              <a:rPr lang="en-US" sz="1400" dirty="0" smtClean="0">
                <a:latin typeface="Arial Narrow" panose="020B0606020202030204" pitchFamily="34" charset="0"/>
              </a:rPr>
              <a:t>, NH 03446</a:t>
            </a:r>
            <a:endParaRPr lang="en-US" sz="1400" dirty="0">
              <a:latin typeface="Arial Narrow" panose="020B0606020202030204" pitchFamily="34" charset="0"/>
            </a:endParaRPr>
          </a:p>
        </p:txBody>
      </p:sp>
      <p:sp>
        <p:nvSpPr>
          <p:cNvPr id="17" name="TextBox 16"/>
          <p:cNvSpPr txBox="1"/>
          <p:nvPr/>
        </p:nvSpPr>
        <p:spPr>
          <a:xfrm rot="20106200">
            <a:off x="8425942" y="6140529"/>
            <a:ext cx="1059033" cy="1049202"/>
          </a:xfrm>
          <a:prstGeom prst="rect">
            <a:avLst/>
          </a:prstGeom>
          <a:noFill/>
        </p:spPr>
        <p:txBody>
          <a:bodyPr wrap="square" rtlCol="0">
            <a:spAutoFit/>
          </a:bodyPr>
          <a:lstStyle/>
          <a:p>
            <a:r>
              <a:rPr lang="en-US" sz="1200" i="1" dirty="0" smtClean="0">
                <a:latin typeface="Arial Narrow" panose="020B0606020202030204" pitchFamily="34" charset="0"/>
              </a:rPr>
              <a:t>Don’t forget to sign the terms &amp; conditions</a:t>
            </a:r>
          </a:p>
          <a:p>
            <a:r>
              <a:rPr lang="en-US" sz="1200" i="1" dirty="0" smtClean="0">
                <a:latin typeface="Arial Narrow" panose="020B0606020202030204" pitchFamily="34" charset="0"/>
              </a:rPr>
              <a:t>on the other side </a:t>
            </a:r>
            <a:endParaRPr lang="en-US" sz="1200" i="1" dirty="0">
              <a:latin typeface="Arial Narrow" panose="020B0606020202030204" pitchFamily="34" charset="0"/>
            </a:endParaRPr>
          </a:p>
        </p:txBody>
      </p:sp>
      <p:pic>
        <p:nvPicPr>
          <p:cNvPr id="2052" name="Picture 4" descr="C:\Users\Business Manager\AppData\Local\Microsoft\Windows\Temporary Internet Files\Content.IE5\5POWWL4J\MC900432530[1].png"/>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20280006">
            <a:off x="8054534" y="6702572"/>
            <a:ext cx="399536" cy="432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S103895144">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E13EB1-0060-485A-9A5D-BCEC4A373B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TS103895144</Template>
  <TotalTime>0</TotalTime>
  <Words>196</Words>
  <Application>Microsoft Office PowerPoint</Application>
  <PresentationFormat>Custom</PresentationFormat>
  <Paragraphs>115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TS103895144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2014-06-06T01:27:23Z</dcterms:created>
  <dcterms:modified xsi:type="dcterms:W3CDTF">2017-06-22T12:11:43Z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TC038951449991</vt:lpwstr>
  </property>
</Properties>
</file>